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8288000" cy="10287000"/>
  <p:notesSz cx="6858000" cy="9144000"/>
  <p:embeddedFontLst>
    <p:embeddedFont>
      <p:font typeface="Anton" charset="1" panose="00000500000000000000"/>
      <p:regular r:id="rId35"/>
    </p:embeddedFont>
    <p:embeddedFont>
      <p:font typeface="Aileron Ultra-Bold" charset="1" panose="00000A00000000000000"/>
      <p:regular r:id="rId36"/>
    </p:embeddedFont>
    <p:embeddedFont>
      <p:font typeface="Aileron Bold" charset="1" panose="00000800000000000000"/>
      <p:regular r:id="rId37"/>
    </p:embeddedFont>
    <p:embeddedFont>
      <p:font typeface="Aileron" charset="1" panose="000005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B9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8475862" y="5133975"/>
            <a:ext cx="1336276" cy="0"/>
          </a:xfrm>
          <a:prstGeom prst="line">
            <a:avLst/>
          </a:prstGeom>
          <a:ln cap="rnd" w="19050">
            <a:solidFill>
              <a:srgbClr val="FAB97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-1350450" y="1227743"/>
            <a:ext cx="12265732" cy="4520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014"/>
              </a:lnSpc>
            </a:pPr>
            <a:r>
              <a:rPr lang="en-US" sz="13857" u="none">
                <a:solidFill>
                  <a:srgbClr val="F1E32B"/>
                </a:solidFill>
                <a:latin typeface="Anton"/>
              </a:rPr>
              <a:t>Mateus </a:t>
            </a:r>
          </a:p>
          <a:p>
            <a:pPr algn="ctr" marL="0" indent="0" lvl="0">
              <a:lnSpc>
                <a:spcPts val="18014"/>
              </a:lnSpc>
            </a:pPr>
            <a:r>
              <a:rPr lang="en-US" sz="13857" u="none">
                <a:solidFill>
                  <a:srgbClr val="F1E32B"/>
                </a:solidFill>
                <a:latin typeface="Anton"/>
              </a:rPr>
              <a:t>25.1-46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34100" y="0"/>
            <a:ext cx="12153900" cy="10287000"/>
            <a:chOff x="0" y="0"/>
            <a:chExt cx="320102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71580" y="0"/>
            <a:ext cx="5583283" cy="10287000"/>
          </a:xfrm>
          <a:custGeom>
            <a:avLst/>
            <a:gdLst/>
            <a:ahLst/>
            <a:cxnLst/>
            <a:rect r="r" b="b" t="t" l="l"/>
            <a:pathLst>
              <a:path h="10287000" w="5583283">
                <a:moveTo>
                  <a:pt x="0" y="0"/>
                </a:moveTo>
                <a:lnTo>
                  <a:pt x="5583284" y="0"/>
                </a:lnTo>
                <a:lnTo>
                  <a:pt x="55832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3732" t="0" r="-33242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777629" y="140594"/>
            <a:ext cx="11510371" cy="10568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49"/>
              </a:lnSpc>
            </a:pPr>
            <a:r>
              <a:rPr lang="en-US" sz="4699" spc="234">
                <a:solidFill>
                  <a:srgbClr val="FFFFFF"/>
                </a:solidFill>
                <a:latin typeface="Aileron Bold"/>
              </a:rPr>
              <a:t>10 E, saindo elas para comprar, chegou o noivo, e as que estavam preparadas entraram com ele para a festa do casamento. E fechou-se a porta.</a:t>
            </a:r>
          </a:p>
          <a:p>
            <a:pPr algn="l">
              <a:lnSpc>
                <a:spcPts val="7049"/>
              </a:lnSpc>
            </a:pPr>
            <a:r>
              <a:rPr lang="en-US" sz="4699" spc="234">
                <a:solidFill>
                  <a:srgbClr val="FFFFFF"/>
                </a:solidFill>
                <a:latin typeface="Aileron Bold"/>
              </a:rPr>
              <a:t>11 Mais tarde, chegaram as virgens imprudentes, dizendo: "Senhor, senhor, abra a porta para nós!"</a:t>
            </a:r>
          </a:p>
          <a:p>
            <a:pPr algn="l">
              <a:lnSpc>
                <a:spcPts val="7049"/>
              </a:lnSpc>
            </a:pPr>
            <a:r>
              <a:rPr lang="en-US" sz="4699" spc="234">
                <a:solidFill>
                  <a:srgbClr val="FFFFFF"/>
                </a:solidFill>
                <a:latin typeface="Aileron Bold"/>
              </a:rPr>
              <a:t>12 Mas o noivo respondeu: "Em verdade lhes digo que não as conheço."</a:t>
            </a:r>
          </a:p>
          <a:p>
            <a:pPr algn="l">
              <a:lnSpc>
                <a:spcPts val="67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24516" y="128267"/>
            <a:ext cx="5565064" cy="9478074"/>
          </a:xfrm>
          <a:custGeom>
            <a:avLst/>
            <a:gdLst/>
            <a:ahLst/>
            <a:cxnLst/>
            <a:rect r="r" b="b" t="t" l="l"/>
            <a:pathLst>
              <a:path h="9478074" w="5565064">
                <a:moveTo>
                  <a:pt x="0" y="0"/>
                </a:moveTo>
                <a:lnTo>
                  <a:pt x="5565064" y="0"/>
                </a:lnTo>
                <a:lnTo>
                  <a:pt x="5565064" y="9478074"/>
                </a:lnTo>
                <a:lnTo>
                  <a:pt x="0" y="9478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690" t="0" r="-189937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723758" y="464651"/>
            <a:ext cx="10894689" cy="167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50"/>
              </a:lnSpc>
              <a:spcBef>
                <a:spcPct val="0"/>
              </a:spcBef>
            </a:pPr>
            <a:r>
              <a:rPr lang="en-US" sz="4500" spc="225">
                <a:solidFill>
                  <a:srgbClr val="FFFFFF"/>
                </a:solidFill>
                <a:latin typeface="Aileron Bold"/>
              </a:rPr>
              <a:t>13 Portanto, vigiem, porque vocês não sabem o dia nem a hora.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60152" y="575366"/>
            <a:ext cx="13190372" cy="3517036"/>
            <a:chOff x="0" y="0"/>
            <a:chExt cx="17587163" cy="468938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85725"/>
              <a:ext cx="17587163" cy="33904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36"/>
                </a:lnSpc>
              </a:pPr>
              <a:r>
                <a:rPr lang="en-US" sz="7890" spc="236">
                  <a:solidFill>
                    <a:srgbClr val="FFFFFF"/>
                  </a:solidFill>
                  <a:latin typeface="Aileron Ultra-Bold"/>
                </a:rPr>
                <a:t>Mateus 25.1-46</a:t>
              </a:r>
            </a:p>
            <a:p>
              <a:pPr algn="ctr" marL="0" indent="0" lvl="0">
                <a:lnSpc>
                  <a:spcPts val="10336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441457"/>
              <a:ext cx="17587163" cy="1247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978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767739" y="3820360"/>
            <a:ext cx="4784827" cy="5866105"/>
          </a:xfrm>
          <a:prstGeom prst="rect">
            <a:avLst/>
          </a:prstGeom>
          <a:solidFill>
            <a:srgbClr val="86EAE9"/>
          </a:solidFill>
        </p:spPr>
      </p:sp>
      <p:sp>
        <p:nvSpPr>
          <p:cNvPr name="AutoShape 6" id="6"/>
          <p:cNvSpPr/>
          <p:nvPr/>
        </p:nvSpPr>
        <p:spPr>
          <a:xfrm rot="0">
            <a:off x="767739" y="5571665"/>
            <a:ext cx="47848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name="TextBox 7" id="7"/>
          <p:cNvSpPr txBox="true"/>
          <p:nvPr/>
        </p:nvSpPr>
        <p:spPr>
          <a:xfrm rot="0">
            <a:off x="213250" y="4054301"/>
            <a:ext cx="6135540" cy="128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Vers. </a:t>
            </a:r>
          </a:p>
          <a:p>
            <a:pPr algn="ctr" marL="0" indent="0" lvl="0">
              <a:lnSpc>
                <a:spcPts val="5159"/>
              </a:lnSpc>
              <a:spcBef>
                <a:spcPct val="0"/>
              </a:spcBef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1,13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975613"/>
            <a:ext cx="4548105" cy="4370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parábola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das dez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virgens</a:t>
            </a:r>
          </a:p>
          <a:p>
            <a:pPr algn="ctr">
              <a:lnSpc>
                <a:spcPts val="3960"/>
              </a:lnSpc>
            </a:pPr>
          </a:p>
          <a:p>
            <a:pPr algn="ctr">
              <a:lnSpc>
                <a:spcPts val="3960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-2700000">
            <a:off x="2772590" y="4911320"/>
            <a:ext cx="960682" cy="994039"/>
            <a:chOff x="0" y="0"/>
            <a:chExt cx="12231782" cy="126565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231782" cy="12656502"/>
            </a:xfrm>
            <a:custGeom>
              <a:avLst/>
              <a:gdLst/>
              <a:ahLst/>
              <a:cxnLst/>
              <a:rect r="r" b="b" t="t" l="l"/>
              <a:pathLst>
                <a:path h="12656502" w="12231782">
                  <a:moveTo>
                    <a:pt x="12231782" y="12656502"/>
                  </a:moveTo>
                  <a:lnTo>
                    <a:pt x="0" y="12656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name="AutoShape 11" id="11"/>
          <p:cNvSpPr/>
          <p:nvPr/>
        </p:nvSpPr>
        <p:spPr>
          <a:xfrm rot="0">
            <a:off x="6630719" y="3820360"/>
            <a:ext cx="4784827" cy="5866105"/>
          </a:xfrm>
          <a:prstGeom prst="rect">
            <a:avLst/>
          </a:prstGeom>
          <a:solidFill>
            <a:srgbClr val="86EAE9"/>
          </a:solidFill>
        </p:spPr>
      </p:sp>
      <p:sp>
        <p:nvSpPr>
          <p:cNvPr name="AutoShape 12" id="12"/>
          <p:cNvSpPr/>
          <p:nvPr/>
        </p:nvSpPr>
        <p:spPr>
          <a:xfrm rot="0">
            <a:off x="6630719" y="5571665"/>
            <a:ext cx="47848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name="TextBox 13" id="13"/>
          <p:cNvSpPr txBox="true"/>
          <p:nvPr/>
        </p:nvSpPr>
        <p:spPr>
          <a:xfrm rot="0">
            <a:off x="6097963" y="4054301"/>
            <a:ext cx="6135540" cy="128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Vers. </a:t>
            </a:r>
          </a:p>
          <a:p>
            <a:pPr algn="ctr" marL="0" indent="0" lvl="0">
              <a:lnSpc>
                <a:spcPts val="5159"/>
              </a:lnSpc>
              <a:spcBef>
                <a:spcPct val="0"/>
              </a:spcBef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14-30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891680" y="5956563"/>
            <a:ext cx="4548105" cy="3471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parábola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dos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talentos</a:t>
            </a:r>
          </a:p>
        </p:txBody>
      </p:sp>
      <p:grpSp>
        <p:nvGrpSpPr>
          <p:cNvPr name="Group 15" id="15"/>
          <p:cNvGrpSpPr/>
          <p:nvPr/>
        </p:nvGrpSpPr>
        <p:grpSpPr>
          <a:xfrm rot="-2700000">
            <a:off x="8635570" y="4911320"/>
            <a:ext cx="960682" cy="994039"/>
            <a:chOff x="0" y="0"/>
            <a:chExt cx="12231782" cy="1265650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231782" cy="12656502"/>
            </a:xfrm>
            <a:custGeom>
              <a:avLst/>
              <a:gdLst/>
              <a:ahLst/>
              <a:cxnLst/>
              <a:rect r="r" b="b" t="t" l="l"/>
              <a:pathLst>
                <a:path h="12656502" w="12231782">
                  <a:moveTo>
                    <a:pt x="12231782" y="12656502"/>
                  </a:moveTo>
                  <a:lnTo>
                    <a:pt x="0" y="12656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75499" y="180259"/>
            <a:ext cx="5550965" cy="9599767"/>
          </a:xfrm>
          <a:custGeom>
            <a:avLst/>
            <a:gdLst/>
            <a:ahLst/>
            <a:cxnLst/>
            <a:rect r="r" b="b" t="t" l="l"/>
            <a:pathLst>
              <a:path h="9599767" w="5550965">
                <a:moveTo>
                  <a:pt x="0" y="0"/>
                </a:moveTo>
                <a:lnTo>
                  <a:pt x="5550965" y="0"/>
                </a:lnTo>
                <a:lnTo>
                  <a:pt x="5550965" y="9599767"/>
                </a:lnTo>
                <a:lnTo>
                  <a:pt x="0" y="9599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83" t="0" r="-5983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403091" y="46909"/>
            <a:ext cx="11536025" cy="1002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4400" spc="220">
                <a:solidFill>
                  <a:srgbClr val="FFFFFF"/>
                </a:solidFill>
                <a:latin typeface="Aileron Bold"/>
              </a:rPr>
              <a:t>14 — Pois será como um homem que, ausentando-se do país, chamou os seus servos e lhes confiou os seus bens.</a:t>
            </a:r>
          </a:p>
          <a:p>
            <a:pPr algn="l">
              <a:lnSpc>
                <a:spcPts val="6600"/>
              </a:lnSpc>
            </a:pPr>
            <a:r>
              <a:rPr lang="en-US" sz="4400" spc="220">
                <a:solidFill>
                  <a:srgbClr val="FFFFFF"/>
                </a:solidFill>
                <a:latin typeface="Aileron Bold"/>
              </a:rPr>
              <a:t>15 A um deu cinco talentos, a outro deu dois e a outro deu um, de acordo com a capacidade de cada um deles; e então partiu.</a:t>
            </a:r>
          </a:p>
          <a:p>
            <a:pPr algn="l">
              <a:lnSpc>
                <a:spcPts val="6600"/>
              </a:lnSpc>
            </a:pPr>
            <a:r>
              <a:rPr lang="en-US" sz="4400" spc="220">
                <a:solidFill>
                  <a:srgbClr val="FFFFFF"/>
                </a:solidFill>
                <a:latin typeface="Aileron Bold"/>
              </a:rPr>
              <a:t>16 O servo que tinha recebido cinco talentos saiu imediatamente a negociar com eles e ganhou outros cinco.</a:t>
            </a:r>
          </a:p>
          <a:p>
            <a:pPr algn="l">
              <a:lnSpc>
                <a:spcPts val="6600"/>
              </a:lnSpc>
              <a:spcBef>
                <a:spcPct val="0"/>
              </a:spcBef>
            </a:pPr>
            <a:r>
              <a:rPr lang="en-US" sz="4400" spc="220">
                <a:solidFill>
                  <a:srgbClr val="FFFFFF"/>
                </a:solidFill>
                <a:latin typeface="Aileron Bold"/>
              </a:rPr>
              <a:t>17 Do mesmo modo, o que tinha recebido dois ganhou outros dois.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338957" y="122392"/>
            <a:ext cx="11909096" cy="12614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800" spc="190">
                <a:solidFill>
                  <a:srgbClr val="FFFFFF"/>
                </a:solidFill>
                <a:latin typeface="Aileron Bold"/>
              </a:rPr>
              <a:t>18 Mas o servo que tinha recebido um talento, saindo, fez um buraco na terra e escondeu o dinheiro do seu senhor.</a:t>
            </a:r>
          </a:p>
          <a:p>
            <a:pPr algn="l">
              <a:lnSpc>
                <a:spcPts val="5700"/>
              </a:lnSpc>
            </a:pPr>
            <a:r>
              <a:rPr lang="en-US" sz="3800" spc="190">
                <a:solidFill>
                  <a:srgbClr val="FFFFFF"/>
                </a:solidFill>
                <a:latin typeface="Aileron Bold"/>
              </a:rPr>
              <a:t>19 — Depois de muito tempo, o senhor daqueles servos voltou e fez um ajuste de contas com eles.</a:t>
            </a:r>
          </a:p>
          <a:p>
            <a:pPr algn="l">
              <a:lnSpc>
                <a:spcPts val="5700"/>
              </a:lnSpc>
            </a:pPr>
            <a:r>
              <a:rPr lang="en-US" sz="3800" spc="190">
                <a:solidFill>
                  <a:srgbClr val="FFFFFF"/>
                </a:solidFill>
                <a:latin typeface="Aileron Bold"/>
              </a:rPr>
              <a:t>20 Aproximando-se o que tinha recebido cinco talentos, entregou outros cinco, dizendo: "O senhor me confiou cinco talentos; eis aqui outros cinco que ganhei."</a:t>
            </a:r>
          </a:p>
          <a:p>
            <a:pPr algn="l">
              <a:lnSpc>
                <a:spcPts val="5700"/>
              </a:lnSpc>
            </a:pPr>
            <a:r>
              <a:rPr lang="en-US" sz="3800" spc="190">
                <a:solidFill>
                  <a:srgbClr val="FFFFFF"/>
                </a:solidFill>
                <a:latin typeface="Aileron Bold"/>
              </a:rPr>
              <a:t>21 O senhor disse: "Muito bem, servo bom e fiel; você foi fiel no pouco, sobre o muito o colocarei; venha participar da alegria do seu senhor."</a:t>
            </a:r>
          </a:p>
          <a:p>
            <a:pPr algn="l">
              <a:lnSpc>
                <a:spcPts val="6300"/>
              </a:lnSpc>
            </a:pPr>
          </a:p>
          <a:p>
            <a:pPr algn="l">
              <a:lnSpc>
                <a:spcPts val="6750"/>
              </a:lnSpc>
            </a:pPr>
          </a:p>
          <a:p>
            <a:pPr algn="l">
              <a:lnSpc>
                <a:spcPts val="67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492878" y="122392"/>
            <a:ext cx="11484718" cy="1086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spc="205">
                <a:solidFill>
                  <a:srgbClr val="FFFFFF"/>
                </a:solidFill>
                <a:latin typeface="Aileron Bold"/>
              </a:rPr>
              <a:t>22 — E, aproximando-se também o que tinha recebido dois talentos, disse: "O senhor me confiou dois talentos; eis aqui outros dois que ganhei."</a:t>
            </a:r>
          </a:p>
          <a:p>
            <a:pPr algn="l">
              <a:lnSpc>
                <a:spcPts val="6150"/>
              </a:lnSpc>
            </a:pPr>
            <a:r>
              <a:rPr lang="en-US" sz="4100" spc="205">
                <a:solidFill>
                  <a:srgbClr val="FFFFFF"/>
                </a:solidFill>
                <a:latin typeface="Aileron Bold"/>
              </a:rPr>
              <a:t>23 Então o senhor disse: "Muito bem, servo bom e fiel; você foi fiel no pouco, sobre o muito o colocarei; venha participar da alegria do seu senhor."</a:t>
            </a:r>
          </a:p>
          <a:p>
            <a:pPr algn="l">
              <a:lnSpc>
                <a:spcPts val="6150"/>
              </a:lnSpc>
            </a:pPr>
            <a:r>
              <a:rPr lang="en-US" sz="4100" spc="205">
                <a:solidFill>
                  <a:srgbClr val="FFFFFF"/>
                </a:solidFill>
                <a:latin typeface="Aileron Bold"/>
              </a:rPr>
              <a:t>24 — Chegando, por fim, o que tinha recebido um talento, disse: "Sabendo que o senhor é um homem severo, que colhe onde não plantou e ajunta onde não espalhou,</a:t>
            </a:r>
          </a:p>
          <a:p>
            <a:pPr algn="l">
              <a:lnSpc>
                <a:spcPts val="58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557011" y="87214"/>
            <a:ext cx="11228184" cy="10618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4300" spc="215">
                <a:solidFill>
                  <a:srgbClr val="FFFFFF"/>
                </a:solidFill>
                <a:latin typeface="Aileron Bold"/>
              </a:rPr>
              <a:t>25 fiquei com medo e escondi o seu talento na terra; aqui está o que é seu."</a:t>
            </a:r>
          </a:p>
          <a:p>
            <a:pPr algn="l">
              <a:lnSpc>
                <a:spcPts val="6450"/>
              </a:lnSpc>
            </a:pPr>
            <a:r>
              <a:rPr lang="en-US" sz="4300" spc="215">
                <a:solidFill>
                  <a:srgbClr val="FFFFFF"/>
                </a:solidFill>
                <a:latin typeface="Aileron Bold"/>
              </a:rPr>
              <a:t>26 Mas o senhor respondeu: "Servo mau e preguiçoso! Você sabia que eu colho onde não plantei e ajunto onde não espalhei?</a:t>
            </a:r>
          </a:p>
          <a:p>
            <a:pPr algn="l">
              <a:lnSpc>
                <a:spcPts val="6450"/>
              </a:lnSpc>
            </a:pPr>
            <a:r>
              <a:rPr lang="en-US" sz="4300" spc="215">
                <a:solidFill>
                  <a:srgbClr val="FFFFFF"/>
                </a:solidFill>
                <a:latin typeface="Aileron Bold"/>
              </a:rPr>
              <a:t>27 Então você devia ter entregado o meu dinheiro aos banqueiros, e eu, ao voltar, receberia com juros o que é meu."</a:t>
            </a:r>
          </a:p>
          <a:p>
            <a:pPr algn="l">
              <a:lnSpc>
                <a:spcPts val="6450"/>
              </a:lnSpc>
            </a:pPr>
            <a:r>
              <a:rPr lang="en-US" sz="4300" spc="215">
                <a:solidFill>
                  <a:srgbClr val="FFFFFF"/>
                </a:solidFill>
                <a:latin typeface="Aileron Bold"/>
              </a:rPr>
              <a:t>28 — "Portanto, tirem dele o talento e deem ao que tem dez.</a:t>
            </a:r>
          </a:p>
          <a:p>
            <a:pPr algn="l">
              <a:lnSpc>
                <a:spcPts val="64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589051" y="440303"/>
            <a:ext cx="11164104" cy="6943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20"/>
              </a:lnSpc>
            </a:pPr>
            <a:r>
              <a:rPr lang="en-US" sz="4613" spc="230">
                <a:solidFill>
                  <a:srgbClr val="FFFFFF"/>
                </a:solidFill>
                <a:latin typeface="Aileron Bold"/>
              </a:rPr>
              <a:t>29 Porque a todo o que tem, mais será dado, e terá em abundância; mas ao que não tem, até o que tem lhe será tirado.</a:t>
            </a:r>
          </a:p>
          <a:p>
            <a:pPr algn="l">
              <a:lnSpc>
                <a:spcPts val="6920"/>
              </a:lnSpc>
            </a:pPr>
            <a:r>
              <a:rPr lang="en-US" sz="4613" spc="230">
                <a:solidFill>
                  <a:srgbClr val="FFFFFF"/>
                </a:solidFill>
                <a:latin typeface="Aileron Bold"/>
              </a:rPr>
              <a:t>30 Quanto ao servo inútil, lancem-no para fora, nas trevas. Ali haverá choro e ranger de dentes."</a:t>
            </a:r>
          </a:p>
          <a:p>
            <a:pPr algn="l">
              <a:lnSpc>
                <a:spcPts val="66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60152" y="575366"/>
            <a:ext cx="13190372" cy="3517036"/>
            <a:chOff x="0" y="0"/>
            <a:chExt cx="17587163" cy="468938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85725"/>
              <a:ext cx="17587163" cy="33904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36"/>
                </a:lnSpc>
              </a:pPr>
              <a:r>
                <a:rPr lang="en-US" sz="7890" spc="236">
                  <a:solidFill>
                    <a:srgbClr val="FFFFFF"/>
                  </a:solidFill>
                  <a:latin typeface="Aileron Ultra-Bold"/>
                </a:rPr>
                <a:t>Mateus 25.1-46</a:t>
              </a:r>
            </a:p>
            <a:p>
              <a:pPr algn="ctr" marL="0" indent="0" lvl="0">
                <a:lnSpc>
                  <a:spcPts val="10336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441457"/>
              <a:ext cx="17587163" cy="1247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978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767739" y="3820360"/>
            <a:ext cx="4784827" cy="5866105"/>
          </a:xfrm>
          <a:prstGeom prst="rect">
            <a:avLst/>
          </a:prstGeom>
          <a:solidFill>
            <a:srgbClr val="86EAE9"/>
          </a:solidFill>
        </p:spPr>
      </p:sp>
      <p:sp>
        <p:nvSpPr>
          <p:cNvPr name="AutoShape 6" id="6"/>
          <p:cNvSpPr/>
          <p:nvPr/>
        </p:nvSpPr>
        <p:spPr>
          <a:xfrm rot="0">
            <a:off x="767739" y="5571665"/>
            <a:ext cx="47848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name="TextBox 7" id="7"/>
          <p:cNvSpPr txBox="true"/>
          <p:nvPr/>
        </p:nvSpPr>
        <p:spPr>
          <a:xfrm rot="0">
            <a:off x="213250" y="4054301"/>
            <a:ext cx="6135540" cy="128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Vers. </a:t>
            </a:r>
          </a:p>
          <a:p>
            <a:pPr algn="ctr" marL="0" indent="0" lvl="0">
              <a:lnSpc>
                <a:spcPts val="5159"/>
              </a:lnSpc>
              <a:spcBef>
                <a:spcPct val="0"/>
              </a:spcBef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1,13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975613"/>
            <a:ext cx="4548105" cy="4370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parábola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das dez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virgens</a:t>
            </a:r>
          </a:p>
          <a:p>
            <a:pPr algn="ctr">
              <a:lnSpc>
                <a:spcPts val="3960"/>
              </a:lnSpc>
            </a:pPr>
          </a:p>
          <a:p>
            <a:pPr algn="ctr">
              <a:lnSpc>
                <a:spcPts val="3960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-2700000">
            <a:off x="2772590" y="4911320"/>
            <a:ext cx="960682" cy="994039"/>
            <a:chOff x="0" y="0"/>
            <a:chExt cx="12231782" cy="126565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231782" cy="12656502"/>
            </a:xfrm>
            <a:custGeom>
              <a:avLst/>
              <a:gdLst/>
              <a:ahLst/>
              <a:cxnLst/>
              <a:rect r="r" b="b" t="t" l="l"/>
              <a:pathLst>
                <a:path h="12656502" w="12231782">
                  <a:moveTo>
                    <a:pt x="12231782" y="12656502"/>
                  </a:moveTo>
                  <a:lnTo>
                    <a:pt x="0" y="12656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name="AutoShape 11" id="11"/>
          <p:cNvSpPr/>
          <p:nvPr/>
        </p:nvSpPr>
        <p:spPr>
          <a:xfrm rot="0">
            <a:off x="6630719" y="3820360"/>
            <a:ext cx="4784827" cy="5866105"/>
          </a:xfrm>
          <a:prstGeom prst="rect">
            <a:avLst/>
          </a:prstGeom>
          <a:solidFill>
            <a:srgbClr val="86EAE9"/>
          </a:solidFill>
        </p:spPr>
      </p:sp>
      <p:sp>
        <p:nvSpPr>
          <p:cNvPr name="AutoShape 12" id="12"/>
          <p:cNvSpPr/>
          <p:nvPr/>
        </p:nvSpPr>
        <p:spPr>
          <a:xfrm rot="0">
            <a:off x="6630719" y="5571665"/>
            <a:ext cx="47848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name="TextBox 13" id="13"/>
          <p:cNvSpPr txBox="true"/>
          <p:nvPr/>
        </p:nvSpPr>
        <p:spPr>
          <a:xfrm rot="0">
            <a:off x="6097963" y="4054301"/>
            <a:ext cx="6135540" cy="128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Vers. </a:t>
            </a:r>
          </a:p>
          <a:p>
            <a:pPr algn="ctr" marL="0" indent="0" lvl="0">
              <a:lnSpc>
                <a:spcPts val="5159"/>
              </a:lnSpc>
              <a:spcBef>
                <a:spcPct val="0"/>
              </a:spcBef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14-30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891680" y="5956563"/>
            <a:ext cx="4548105" cy="3471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parábola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dos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talentos</a:t>
            </a:r>
          </a:p>
        </p:txBody>
      </p:sp>
      <p:grpSp>
        <p:nvGrpSpPr>
          <p:cNvPr name="Group 15" id="15"/>
          <p:cNvGrpSpPr/>
          <p:nvPr/>
        </p:nvGrpSpPr>
        <p:grpSpPr>
          <a:xfrm rot="-2700000">
            <a:off x="8635570" y="4911320"/>
            <a:ext cx="960682" cy="994039"/>
            <a:chOff x="0" y="0"/>
            <a:chExt cx="12231782" cy="1265650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231782" cy="12656502"/>
            </a:xfrm>
            <a:custGeom>
              <a:avLst/>
              <a:gdLst/>
              <a:ahLst/>
              <a:cxnLst/>
              <a:rect r="r" b="b" t="t" l="l"/>
              <a:pathLst>
                <a:path h="12656502" w="12231782">
                  <a:moveTo>
                    <a:pt x="12231782" y="12656502"/>
                  </a:moveTo>
                  <a:lnTo>
                    <a:pt x="0" y="12656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name="AutoShape 17" id="17"/>
          <p:cNvSpPr/>
          <p:nvPr/>
        </p:nvSpPr>
        <p:spPr>
          <a:xfrm rot="0">
            <a:off x="12515467" y="3820360"/>
            <a:ext cx="4784827" cy="5866105"/>
          </a:xfrm>
          <a:prstGeom prst="rect">
            <a:avLst/>
          </a:prstGeom>
          <a:solidFill>
            <a:srgbClr val="86EAE9"/>
          </a:solidFill>
        </p:spPr>
      </p:sp>
      <p:sp>
        <p:nvSpPr>
          <p:cNvPr name="AutoShape 18" id="18"/>
          <p:cNvSpPr/>
          <p:nvPr/>
        </p:nvSpPr>
        <p:spPr>
          <a:xfrm rot="0">
            <a:off x="12515467" y="5571665"/>
            <a:ext cx="47848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name="TextBox 19" id="19"/>
          <p:cNvSpPr txBox="true"/>
          <p:nvPr/>
        </p:nvSpPr>
        <p:spPr>
          <a:xfrm rot="0">
            <a:off x="11982710" y="4054301"/>
            <a:ext cx="6135540" cy="128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Vers. </a:t>
            </a:r>
          </a:p>
          <a:p>
            <a:pPr algn="ctr" marL="0" indent="0" lvl="0">
              <a:lnSpc>
                <a:spcPts val="5159"/>
              </a:lnSpc>
              <a:spcBef>
                <a:spcPct val="0"/>
              </a:spcBef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31-46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82810" y="6260137"/>
            <a:ext cx="4548105" cy="2594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O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grande julgamento</a:t>
            </a:r>
          </a:p>
        </p:txBody>
      </p:sp>
      <p:grpSp>
        <p:nvGrpSpPr>
          <p:cNvPr name="Group 21" id="21"/>
          <p:cNvGrpSpPr/>
          <p:nvPr/>
        </p:nvGrpSpPr>
        <p:grpSpPr>
          <a:xfrm rot="-2700000">
            <a:off x="14520317" y="4911320"/>
            <a:ext cx="960682" cy="994039"/>
            <a:chOff x="0" y="0"/>
            <a:chExt cx="12231782" cy="1265650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231782" cy="12656502"/>
            </a:xfrm>
            <a:custGeom>
              <a:avLst/>
              <a:gdLst/>
              <a:ahLst/>
              <a:cxnLst/>
              <a:rect r="r" b="b" t="t" l="l"/>
              <a:pathLst>
                <a:path h="12656502" w="12231782">
                  <a:moveTo>
                    <a:pt x="12231782" y="12656502"/>
                  </a:moveTo>
                  <a:lnTo>
                    <a:pt x="0" y="12656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405830" y="81580"/>
            <a:ext cx="11612184" cy="9876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013" spc="200">
                <a:solidFill>
                  <a:srgbClr val="FFFFFF"/>
                </a:solidFill>
                <a:latin typeface="Aileron Bold"/>
              </a:rPr>
              <a:t>31 — Quando o Filho do Homem vier na sua majestade e todos os anjos com ele, então se assentará no trono da sua glória.</a:t>
            </a:r>
          </a:p>
          <a:p>
            <a:pPr algn="l">
              <a:lnSpc>
                <a:spcPts val="6020"/>
              </a:lnSpc>
            </a:pPr>
            <a:r>
              <a:rPr lang="en-US" sz="4013" spc="200">
                <a:solidFill>
                  <a:srgbClr val="FFFFFF"/>
                </a:solidFill>
                <a:latin typeface="Aileron Bold"/>
              </a:rPr>
              <a:t>32 Todas as nações serão reunidas em sua presença, e ele separará uns dos outros, como o pastor separa as ovelhas dos cabritos:</a:t>
            </a:r>
          </a:p>
          <a:p>
            <a:pPr algn="l">
              <a:lnSpc>
                <a:spcPts val="6020"/>
              </a:lnSpc>
            </a:pPr>
            <a:r>
              <a:rPr lang="en-US" sz="4013" spc="200">
                <a:solidFill>
                  <a:srgbClr val="FFFFFF"/>
                </a:solidFill>
                <a:latin typeface="Aileron Bold"/>
              </a:rPr>
              <a:t>33 porá as ovelhas à sua direita e os cabritos, à sua esquerda.</a:t>
            </a:r>
          </a:p>
          <a:p>
            <a:pPr algn="l">
              <a:lnSpc>
                <a:spcPts val="6020"/>
              </a:lnSpc>
              <a:spcBef>
                <a:spcPct val="0"/>
              </a:spcBef>
            </a:pPr>
            <a:r>
              <a:rPr lang="en-US" sz="4013" spc="200">
                <a:solidFill>
                  <a:srgbClr val="FFFFFF"/>
                </a:solidFill>
                <a:latin typeface="Aileron Bold"/>
              </a:rPr>
              <a:t>34 — Então o Rei dirá aos que estiverem à sua direita: "Venham, benditos de meu Pai! Venham herdar o Reino que está preparado para vocês desde a fundação do mundo.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60152" y="575366"/>
            <a:ext cx="13190372" cy="3517036"/>
            <a:chOff x="0" y="0"/>
            <a:chExt cx="17587163" cy="468938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85725"/>
              <a:ext cx="17587163" cy="33904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36"/>
                </a:lnSpc>
              </a:pPr>
              <a:r>
                <a:rPr lang="en-US" sz="7890" spc="236">
                  <a:solidFill>
                    <a:srgbClr val="FFFFFF"/>
                  </a:solidFill>
                  <a:latin typeface="Aileron Ultra-Bold"/>
                </a:rPr>
                <a:t>Mateus 25.1-46</a:t>
              </a:r>
            </a:p>
            <a:p>
              <a:pPr algn="ctr" marL="0" indent="0" lvl="0">
                <a:lnSpc>
                  <a:spcPts val="10336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441457"/>
              <a:ext cx="17587163" cy="1247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978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767739" y="3820360"/>
            <a:ext cx="4784827" cy="5866105"/>
          </a:xfrm>
          <a:prstGeom prst="rect">
            <a:avLst/>
          </a:prstGeom>
          <a:solidFill>
            <a:srgbClr val="86EAE9"/>
          </a:solidFill>
        </p:spPr>
      </p:sp>
      <p:sp>
        <p:nvSpPr>
          <p:cNvPr name="AutoShape 6" id="6"/>
          <p:cNvSpPr/>
          <p:nvPr/>
        </p:nvSpPr>
        <p:spPr>
          <a:xfrm rot="0">
            <a:off x="767739" y="5571665"/>
            <a:ext cx="47848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name="TextBox 7" id="7"/>
          <p:cNvSpPr txBox="true"/>
          <p:nvPr/>
        </p:nvSpPr>
        <p:spPr>
          <a:xfrm rot="0">
            <a:off x="213250" y="4054301"/>
            <a:ext cx="6135540" cy="128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Vers. </a:t>
            </a:r>
          </a:p>
          <a:p>
            <a:pPr algn="ctr" marL="0" indent="0" lvl="0">
              <a:lnSpc>
                <a:spcPts val="5159"/>
              </a:lnSpc>
              <a:spcBef>
                <a:spcPct val="0"/>
              </a:spcBef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1,13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975613"/>
            <a:ext cx="4548105" cy="4370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parábola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das dez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virgens</a:t>
            </a:r>
          </a:p>
          <a:p>
            <a:pPr algn="ctr">
              <a:lnSpc>
                <a:spcPts val="3960"/>
              </a:lnSpc>
            </a:pPr>
          </a:p>
          <a:p>
            <a:pPr algn="ctr">
              <a:lnSpc>
                <a:spcPts val="3960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-2700000">
            <a:off x="2772590" y="4911320"/>
            <a:ext cx="960682" cy="994039"/>
            <a:chOff x="0" y="0"/>
            <a:chExt cx="12231782" cy="126565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231782" cy="12656502"/>
            </a:xfrm>
            <a:custGeom>
              <a:avLst/>
              <a:gdLst/>
              <a:ahLst/>
              <a:cxnLst/>
              <a:rect r="r" b="b" t="t" l="l"/>
              <a:pathLst>
                <a:path h="12656502" w="12231782">
                  <a:moveTo>
                    <a:pt x="12231782" y="12656502"/>
                  </a:moveTo>
                  <a:lnTo>
                    <a:pt x="0" y="12656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71580" y="147025"/>
            <a:ext cx="5722573" cy="9992949"/>
          </a:xfrm>
          <a:custGeom>
            <a:avLst/>
            <a:gdLst/>
            <a:ahLst/>
            <a:cxnLst/>
            <a:rect r="r" b="b" t="t" l="l"/>
            <a:pathLst>
              <a:path h="9992949" w="5722573">
                <a:moveTo>
                  <a:pt x="0" y="0"/>
                </a:moveTo>
                <a:lnTo>
                  <a:pt x="5722573" y="0"/>
                </a:lnTo>
                <a:lnTo>
                  <a:pt x="5722573" y="9992950"/>
                </a:lnTo>
                <a:lnTo>
                  <a:pt x="0" y="999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6264" t="0" r="-313575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381549" y="254081"/>
            <a:ext cx="11906451" cy="1025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3900" spc="195">
                <a:solidFill>
                  <a:srgbClr val="FFFFFF"/>
                </a:solidFill>
                <a:latin typeface="Aileron Bold"/>
              </a:rPr>
              <a:t>35 Porque tive fome, e vocês me deram de comer; tive sede, e vocês me deram de beber; eu era forasteiro, e vocês me hospedaram;</a:t>
            </a:r>
          </a:p>
          <a:p>
            <a:pPr algn="l">
              <a:lnSpc>
                <a:spcPts val="5850"/>
              </a:lnSpc>
            </a:pPr>
            <a:r>
              <a:rPr lang="en-US" sz="3900" spc="195">
                <a:solidFill>
                  <a:srgbClr val="FFFFFF"/>
                </a:solidFill>
                <a:latin typeface="Aileron Bold"/>
              </a:rPr>
              <a:t>36 eu estava nu, e vocês me vestiram; enfermo, e me visitaram; preso, e foram me ver."</a:t>
            </a:r>
          </a:p>
          <a:p>
            <a:pPr algn="l">
              <a:lnSpc>
                <a:spcPts val="5850"/>
              </a:lnSpc>
            </a:pPr>
            <a:r>
              <a:rPr lang="en-US" sz="3900" spc="195">
                <a:solidFill>
                  <a:srgbClr val="FFFFFF"/>
                </a:solidFill>
                <a:latin typeface="Aileron Bold"/>
              </a:rPr>
              <a:t>37 — Então os justos perguntarão: "Quando foi que vimos o senhor com fome e lhe demos de comer? Ou com sede e lhe demos de beber?</a:t>
            </a:r>
          </a:p>
          <a:p>
            <a:pPr algn="l">
              <a:lnSpc>
                <a:spcPts val="5850"/>
              </a:lnSpc>
            </a:pPr>
            <a:r>
              <a:rPr lang="en-US" sz="3900" spc="195">
                <a:solidFill>
                  <a:srgbClr val="FFFFFF"/>
                </a:solidFill>
                <a:latin typeface="Aileron Bold"/>
              </a:rPr>
              <a:t>38 E quando foi que vimos o senhor como forasteiro e o hospedamos? Ou nu e o vestimos?</a:t>
            </a:r>
          </a:p>
          <a:p>
            <a:pPr algn="l">
              <a:lnSpc>
                <a:spcPts val="48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00575" y="169581"/>
            <a:ext cx="5711627" cy="9888530"/>
          </a:xfrm>
          <a:custGeom>
            <a:avLst/>
            <a:gdLst/>
            <a:ahLst/>
            <a:cxnLst/>
            <a:rect r="r" b="b" t="t" l="l"/>
            <a:pathLst>
              <a:path h="9888530" w="5711627">
                <a:moveTo>
                  <a:pt x="0" y="0"/>
                </a:moveTo>
                <a:lnTo>
                  <a:pt x="5711626" y="0"/>
                </a:lnTo>
                <a:lnTo>
                  <a:pt x="5711626" y="9888530"/>
                </a:lnTo>
                <a:lnTo>
                  <a:pt x="0" y="9888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612" t="0" r="-94554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633859" y="45756"/>
            <a:ext cx="11074488" cy="10978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spc="205">
                <a:solidFill>
                  <a:srgbClr val="FFFFFF"/>
                </a:solidFill>
                <a:latin typeface="Aileron Bold"/>
              </a:rPr>
              <a:t>39 E quando foi que vimos o senhor enfermo ou preso e fomos visitá-lo?"</a:t>
            </a:r>
          </a:p>
          <a:p>
            <a:pPr algn="l">
              <a:lnSpc>
                <a:spcPts val="6150"/>
              </a:lnSpc>
            </a:pPr>
            <a:r>
              <a:rPr lang="en-US" sz="4100" spc="205">
                <a:solidFill>
                  <a:srgbClr val="FFFFFF"/>
                </a:solidFill>
                <a:latin typeface="Aileron Bold"/>
              </a:rPr>
              <a:t>40 — O Rei, respondendo, lhes dirá: "Em verdade lhes digo que, sempre que o fizeram a um destes meus pequeninos irmãos, foi a mim que o fizeram."</a:t>
            </a:r>
          </a:p>
          <a:p>
            <a:pPr algn="l">
              <a:lnSpc>
                <a:spcPts val="6150"/>
              </a:lnSpc>
            </a:pPr>
            <a:r>
              <a:rPr lang="en-US" sz="4100" spc="205">
                <a:solidFill>
                  <a:srgbClr val="FFFFFF"/>
                </a:solidFill>
                <a:latin typeface="Aileron Bold"/>
              </a:rPr>
              <a:t>41 — Então o Rei dirá também aos que estiverem à sua esquerda: "Afastem-se de mim, malditos, para o fogo eterno, preparado para o diabo e seus anjos.</a:t>
            </a:r>
          </a:p>
          <a:p>
            <a:pPr algn="l">
              <a:lnSpc>
                <a:spcPts val="6150"/>
              </a:lnSpc>
            </a:pPr>
            <a:r>
              <a:rPr lang="en-US" sz="4100" spc="205">
                <a:solidFill>
                  <a:srgbClr val="FFFFFF"/>
                </a:solidFill>
                <a:latin typeface="Aileron Bold"/>
              </a:rPr>
              <a:t>42 Porque tive fome, e vocês não me deram de comer; tive sede, e vocês não me deram de beber;</a:t>
            </a:r>
          </a:p>
          <a:p>
            <a:pPr algn="l">
              <a:lnSpc>
                <a:spcPts val="68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246553" y="152400"/>
            <a:ext cx="12153900" cy="10287000"/>
            <a:chOff x="0" y="0"/>
            <a:chExt cx="3201027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246553" y="-123825"/>
            <a:ext cx="12001500" cy="1118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3900" spc="195">
                <a:solidFill>
                  <a:srgbClr val="FFFFFF"/>
                </a:solidFill>
                <a:latin typeface="Aileron Bold"/>
              </a:rPr>
              <a:t>43 sendo forasteiro, vocês não me hospedaram; estando nu, vocês não me vestiram; achando-me enfermo e preso, vocês não foram me ver."</a:t>
            </a:r>
          </a:p>
          <a:p>
            <a:pPr algn="l">
              <a:lnSpc>
                <a:spcPts val="5850"/>
              </a:lnSpc>
            </a:pPr>
            <a:r>
              <a:rPr lang="en-US" sz="3900" spc="195">
                <a:solidFill>
                  <a:srgbClr val="FFFFFF"/>
                </a:solidFill>
                <a:latin typeface="Aileron Bold"/>
              </a:rPr>
              <a:t>44 — E eles lhe perguntarão: "Quando foi que vimos o senhor com fome, com sede, forasteiro, nu, enfermo ou preso e não o socorremos?"</a:t>
            </a:r>
          </a:p>
          <a:p>
            <a:pPr algn="l">
              <a:lnSpc>
                <a:spcPts val="5850"/>
              </a:lnSpc>
            </a:pPr>
            <a:r>
              <a:rPr lang="en-US" sz="3900" spc="195">
                <a:solidFill>
                  <a:srgbClr val="FFFFFF"/>
                </a:solidFill>
                <a:latin typeface="Aileron Bold"/>
              </a:rPr>
              <a:t>45 — Então o Rei responderá: "Em verdade lhes digo que, sempre que o deixaram de fazer a um destes mais pequeninos, foi a mim que o deixaram de fazer."</a:t>
            </a:r>
          </a:p>
          <a:p>
            <a:pPr algn="l">
              <a:lnSpc>
                <a:spcPts val="5850"/>
              </a:lnSpc>
            </a:pPr>
            <a:r>
              <a:rPr lang="en-US" sz="3900" spc="195">
                <a:solidFill>
                  <a:srgbClr val="FFFFFF"/>
                </a:solidFill>
                <a:latin typeface="Aileron Bold"/>
              </a:rPr>
              <a:t>46 E estes irão para o castigo eterno, porém os justos irão para a vida eterna.</a:t>
            </a:r>
          </a:p>
          <a:p>
            <a:pPr algn="l">
              <a:lnSpc>
                <a:spcPts val="64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863272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92699" y="0"/>
            <a:ext cx="5744706" cy="10287000"/>
            <a:chOff x="0" y="0"/>
            <a:chExt cx="1513009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13009" cy="2709333"/>
            </a:xfrm>
            <a:custGeom>
              <a:avLst/>
              <a:gdLst/>
              <a:ahLst/>
              <a:cxnLst/>
              <a:rect r="r" b="b" t="t" l="l"/>
              <a:pathLst>
                <a:path h="2709333" w="1513009">
                  <a:moveTo>
                    <a:pt x="0" y="0"/>
                  </a:moveTo>
                  <a:lnTo>
                    <a:pt x="1513009" y="0"/>
                  </a:lnTo>
                  <a:lnTo>
                    <a:pt x="15130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3DFD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513009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92699" y="461762"/>
            <a:ext cx="5755919" cy="5092193"/>
          </a:xfrm>
          <a:custGeom>
            <a:avLst/>
            <a:gdLst/>
            <a:ahLst/>
            <a:cxnLst/>
            <a:rect r="r" b="b" t="t" l="l"/>
            <a:pathLst>
              <a:path h="5092193" w="5755919">
                <a:moveTo>
                  <a:pt x="0" y="0"/>
                </a:moveTo>
                <a:lnTo>
                  <a:pt x="5755919" y="0"/>
                </a:lnTo>
                <a:lnTo>
                  <a:pt x="5755919" y="5092193"/>
                </a:lnTo>
                <a:lnTo>
                  <a:pt x="0" y="50921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51871" y="5583552"/>
            <a:ext cx="4826363" cy="4703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49"/>
              </a:lnSpc>
            </a:pPr>
            <a:r>
              <a:rPr lang="en-US" sz="6299" spc="314">
                <a:solidFill>
                  <a:srgbClr val="000000"/>
                </a:solidFill>
                <a:latin typeface="Aileron Bold"/>
              </a:rPr>
              <a:t>As dez virgens</a:t>
            </a:r>
          </a:p>
          <a:p>
            <a:pPr algn="ctr">
              <a:lnSpc>
                <a:spcPts val="9449"/>
              </a:lnSpc>
            </a:pPr>
            <a:r>
              <a:rPr lang="en-US" sz="6299" spc="314">
                <a:solidFill>
                  <a:srgbClr val="000000"/>
                </a:solidFill>
                <a:latin typeface="Aileron Bold"/>
              </a:rPr>
              <a:t>(25.1-13)</a:t>
            </a:r>
          </a:p>
          <a:p>
            <a:pPr algn="ctr">
              <a:lnSpc>
                <a:spcPts val="9449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621145" y="492319"/>
            <a:ext cx="10638155" cy="7016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49"/>
              </a:lnSpc>
            </a:pPr>
            <a:r>
              <a:rPr lang="en-US" sz="4699" spc="234">
                <a:solidFill>
                  <a:srgbClr val="FFFFFF"/>
                </a:solidFill>
                <a:latin typeface="Aileron Bold"/>
              </a:rPr>
              <a:t>Nova Era. </a:t>
            </a:r>
            <a:r>
              <a:rPr lang="en-US" sz="4699" spc="234">
                <a:solidFill>
                  <a:srgbClr val="FFFFFF"/>
                </a:solidFill>
                <a:latin typeface="Aileron"/>
              </a:rPr>
              <a:t>Lança mão desta parábola para dizer que alguns estão preparados para a Era de Aquários. Outros, no entanto, devido às crenças cristãs que professam, deixarão suas lâmpadas se apagarem.</a:t>
            </a:r>
          </a:p>
          <a:p>
            <a:pPr algn="l">
              <a:lnSpc>
                <a:spcPts val="674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8311" y="4537180"/>
            <a:ext cx="5834322" cy="5505730"/>
            <a:chOff x="0" y="0"/>
            <a:chExt cx="1536612" cy="14500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36612" cy="1450069"/>
            </a:xfrm>
            <a:custGeom>
              <a:avLst/>
              <a:gdLst/>
              <a:ahLst/>
              <a:cxnLst/>
              <a:rect r="r" b="b" t="t" l="l"/>
              <a:pathLst>
                <a:path h="1450069" w="1536612">
                  <a:moveTo>
                    <a:pt x="0" y="0"/>
                  </a:moveTo>
                  <a:lnTo>
                    <a:pt x="1536612" y="0"/>
                  </a:lnTo>
                  <a:lnTo>
                    <a:pt x="1536612" y="1450069"/>
                  </a:lnTo>
                  <a:lnTo>
                    <a:pt x="0" y="1450069"/>
                  </a:lnTo>
                  <a:close/>
                </a:path>
              </a:pathLst>
            </a:custGeom>
            <a:solidFill>
              <a:srgbClr val="E3DFD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536612" cy="1526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415917" y="369572"/>
            <a:ext cx="11510371" cy="9673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49"/>
              </a:lnSpc>
            </a:pPr>
            <a:r>
              <a:rPr lang="en-US" sz="4699" spc="234">
                <a:solidFill>
                  <a:srgbClr val="FFFFFF"/>
                </a:solidFill>
                <a:latin typeface="Aileron Bold"/>
              </a:rPr>
              <a:t> Resposta apologética: </a:t>
            </a:r>
            <a:r>
              <a:rPr lang="en-US" sz="4699" spc="234">
                <a:solidFill>
                  <a:srgbClr val="FFFFFF"/>
                </a:solidFill>
                <a:latin typeface="Aileron"/>
              </a:rPr>
              <a:t>A parábola das dez virgens foi contada por Jesus para ilustrar a vigilância que seus seguidores devem ter quanto à sua segunda vinda. Jesus virá buscar o seu povo que estiver “aguardando a bem-aventurada esperança e o aparecimento da glória do grande Deus e nosso Salvador Jesus Cristo” (Tt 2.13). </a:t>
            </a:r>
          </a:p>
          <a:p>
            <a:pPr algn="l">
              <a:lnSpc>
                <a:spcPts val="6749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752290" y="4962525"/>
            <a:ext cx="4826363" cy="4703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49"/>
              </a:lnSpc>
            </a:pPr>
            <a:r>
              <a:rPr lang="en-US" sz="6299" spc="314">
                <a:solidFill>
                  <a:srgbClr val="000000"/>
                </a:solidFill>
                <a:latin typeface="Aileron Bold"/>
              </a:rPr>
              <a:t>As dez virgens (25.1-13)</a:t>
            </a:r>
          </a:p>
          <a:p>
            <a:pPr algn="ctr">
              <a:lnSpc>
                <a:spcPts val="944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8311" y="4537180"/>
            <a:ext cx="5834322" cy="5505730"/>
            <a:chOff x="0" y="0"/>
            <a:chExt cx="1536612" cy="14500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36612" cy="1450069"/>
            </a:xfrm>
            <a:custGeom>
              <a:avLst/>
              <a:gdLst/>
              <a:ahLst/>
              <a:cxnLst/>
              <a:rect r="r" b="b" t="t" l="l"/>
              <a:pathLst>
                <a:path h="1450069" w="1536612">
                  <a:moveTo>
                    <a:pt x="0" y="0"/>
                  </a:moveTo>
                  <a:lnTo>
                    <a:pt x="1536612" y="0"/>
                  </a:lnTo>
                  <a:lnTo>
                    <a:pt x="1536612" y="1450069"/>
                  </a:lnTo>
                  <a:lnTo>
                    <a:pt x="0" y="1450069"/>
                  </a:lnTo>
                  <a:close/>
                </a:path>
              </a:pathLst>
            </a:custGeom>
            <a:solidFill>
              <a:srgbClr val="E3DFD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536612" cy="1526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415917" y="472185"/>
            <a:ext cx="11510371" cy="7240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49"/>
              </a:lnSpc>
            </a:pPr>
            <a:r>
              <a:rPr lang="en-US" sz="4899" spc="244">
                <a:solidFill>
                  <a:srgbClr val="FFFFFF"/>
                </a:solidFill>
                <a:latin typeface="Aileron"/>
              </a:rPr>
              <a:t>Em nada se refere a um novo tempo em que seus ensinamentos e preceitos deixarão de ter validade: “O céu e a terra passarão, mas as minhas palavras não hão de passar” (Mt 24.35).</a:t>
            </a:r>
          </a:p>
          <a:p>
            <a:pPr algn="l">
              <a:lnSpc>
                <a:spcPts val="7049"/>
              </a:lnSpc>
            </a:pPr>
          </a:p>
          <a:p>
            <a:pPr algn="l">
              <a:lnSpc>
                <a:spcPts val="6749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752290" y="4962525"/>
            <a:ext cx="4826363" cy="4703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49"/>
              </a:lnSpc>
            </a:pPr>
            <a:r>
              <a:rPr lang="en-US" sz="6299" spc="314">
                <a:solidFill>
                  <a:srgbClr val="000000"/>
                </a:solidFill>
                <a:latin typeface="Aileron Bold"/>
              </a:rPr>
              <a:t>As dez virgens (25.1-13)</a:t>
            </a:r>
          </a:p>
          <a:p>
            <a:pPr algn="ctr">
              <a:lnSpc>
                <a:spcPts val="944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134100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92699" y="0"/>
            <a:ext cx="5744706" cy="10287000"/>
            <a:chOff x="0" y="0"/>
            <a:chExt cx="1513009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13009" cy="2709333"/>
            </a:xfrm>
            <a:custGeom>
              <a:avLst/>
              <a:gdLst/>
              <a:ahLst/>
              <a:cxnLst/>
              <a:rect r="r" b="b" t="t" l="l"/>
              <a:pathLst>
                <a:path h="2709333" w="1513009">
                  <a:moveTo>
                    <a:pt x="0" y="0"/>
                  </a:moveTo>
                  <a:lnTo>
                    <a:pt x="1513009" y="0"/>
                  </a:lnTo>
                  <a:lnTo>
                    <a:pt x="15130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3DFD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513009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242339" y="-1128750"/>
            <a:ext cx="6614781" cy="6762373"/>
          </a:xfrm>
          <a:custGeom>
            <a:avLst/>
            <a:gdLst/>
            <a:ahLst/>
            <a:cxnLst/>
            <a:rect r="r" b="b" t="t" l="l"/>
            <a:pathLst>
              <a:path h="6762373" w="6614781">
                <a:moveTo>
                  <a:pt x="0" y="0"/>
                </a:moveTo>
                <a:lnTo>
                  <a:pt x="6614782" y="0"/>
                </a:lnTo>
                <a:lnTo>
                  <a:pt x="6614782" y="6762373"/>
                </a:lnTo>
                <a:lnTo>
                  <a:pt x="0" y="6762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92699" y="3631329"/>
            <a:ext cx="5744706" cy="827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49"/>
              </a:lnSpc>
            </a:pPr>
            <a:r>
              <a:rPr lang="en-US" sz="6299" spc="314">
                <a:solidFill>
                  <a:srgbClr val="000000"/>
                </a:solidFill>
                <a:latin typeface="Aileron Bold"/>
              </a:rPr>
              <a:t>E irão estes para o tormento eterno</a:t>
            </a:r>
          </a:p>
          <a:p>
            <a:pPr algn="ctr">
              <a:lnSpc>
                <a:spcPts val="9449"/>
              </a:lnSpc>
            </a:pPr>
            <a:r>
              <a:rPr lang="en-US" sz="6299" spc="314">
                <a:solidFill>
                  <a:srgbClr val="000000"/>
                </a:solidFill>
                <a:latin typeface="Aileron Bold"/>
              </a:rPr>
              <a:t>(25.46)</a:t>
            </a:r>
          </a:p>
          <a:p>
            <a:pPr algn="ctr">
              <a:lnSpc>
                <a:spcPts val="9449"/>
              </a:lnSpc>
            </a:pPr>
          </a:p>
          <a:p>
            <a:pPr algn="ctr">
              <a:lnSpc>
                <a:spcPts val="9449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621145" y="501844"/>
            <a:ext cx="10638155" cy="7985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4799" spc="239">
                <a:solidFill>
                  <a:srgbClr val="FFFFFF"/>
                </a:solidFill>
                <a:latin typeface="Aileron Bold"/>
              </a:rPr>
              <a:t>Testemunhas de Jeová. </a:t>
            </a:r>
            <a:r>
              <a:rPr lang="en-US" sz="4799" spc="239">
                <a:solidFill>
                  <a:srgbClr val="FFFFFF"/>
                </a:solidFill>
                <a:latin typeface="Aileron"/>
              </a:rPr>
              <a:t>Afirmam que não haverá nenhum castigo eterno para os malfeitores. Em sua versão bíblica, usam a seguinte expressão: “E estes partirão para o decepamento eterno, mas os justos, para a vida eterna”.</a:t>
            </a:r>
          </a:p>
          <a:p>
            <a:pPr algn="l">
              <a:lnSpc>
                <a:spcPts val="6749"/>
              </a:lnSpc>
              <a:spcBef>
                <a:spcPct val="0"/>
              </a:spcBef>
            </a:pPr>
          </a:p>
          <a:p>
            <a:pPr algn="l">
              <a:lnSpc>
                <a:spcPts val="674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8311" y="4537180"/>
            <a:ext cx="5834322" cy="5505730"/>
            <a:chOff x="0" y="0"/>
            <a:chExt cx="1536612" cy="14500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36612" cy="1450069"/>
            </a:xfrm>
            <a:custGeom>
              <a:avLst/>
              <a:gdLst/>
              <a:ahLst/>
              <a:cxnLst/>
              <a:rect r="r" b="b" t="t" l="l"/>
              <a:pathLst>
                <a:path h="1450069" w="1536612">
                  <a:moveTo>
                    <a:pt x="0" y="0"/>
                  </a:moveTo>
                  <a:lnTo>
                    <a:pt x="1536612" y="0"/>
                  </a:lnTo>
                  <a:lnTo>
                    <a:pt x="1536612" y="1450069"/>
                  </a:lnTo>
                  <a:lnTo>
                    <a:pt x="0" y="1450069"/>
                  </a:lnTo>
                  <a:close/>
                </a:path>
              </a:pathLst>
            </a:custGeom>
            <a:solidFill>
              <a:srgbClr val="E3DFD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536612" cy="1526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415917" y="174491"/>
            <a:ext cx="11638639" cy="9685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9"/>
              </a:lnSpc>
              <a:spcBef>
                <a:spcPct val="0"/>
              </a:spcBef>
            </a:pPr>
            <a:r>
              <a:rPr lang="en-US" sz="4299" spc="214">
                <a:solidFill>
                  <a:srgbClr val="FFFFFF"/>
                </a:solidFill>
                <a:latin typeface="Aileron Bold"/>
              </a:rPr>
              <a:t>Resposta apologética: </a:t>
            </a:r>
            <a:r>
              <a:rPr lang="en-US" sz="4299" spc="214">
                <a:solidFill>
                  <a:srgbClr val="FFFFFF"/>
                </a:solidFill>
                <a:latin typeface="Aileron"/>
              </a:rPr>
              <a:t>Autoridades gregas concordam que o significado aqui é “castigo”, um ato consciente e eterno em sua natureza. O que nos diz o contexto geral das Escrituras? Em primeiro lugar, que o homem rico morreu e foi para o inferno e ali padeceu em plena consciência (Lc 16.22-28). Não há nenhuma indicação no texto em estudo de que, um dia, esse sofrimento cessaria, ou que não haveria sofrimento. Em segundo, temos as repetidas declarações de Jesus: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0105" y="4991100"/>
            <a:ext cx="5570733" cy="4654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1"/>
              </a:lnSpc>
            </a:pPr>
            <a:r>
              <a:rPr lang="en-US" sz="5034" spc="251">
                <a:solidFill>
                  <a:srgbClr val="000000"/>
                </a:solidFill>
                <a:latin typeface="Aileron Bold"/>
              </a:rPr>
              <a:t>E irão estes para o tormento eterno</a:t>
            </a:r>
          </a:p>
          <a:p>
            <a:pPr algn="ctr">
              <a:lnSpc>
                <a:spcPts val="7551"/>
              </a:lnSpc>
            </a:pPr>
            <a:r>
              <a:rPr lang="en-US" sz="5034" spc="251">
                <a:solidFill>
                  <a:srgbClr val="000000"/>
                </a:solidFill>
                <a:latin typeface="Aileron Bold"/>
              </a:rPr>
              <a:t>(25.46)</a:t>
            </a:r>
          </a:p>
          <a:p>
            <a:pPr algn="ctr">
              <a:lnSpc>
                <a:spcPts val="695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8311" y="4537180"/>
            <a:ext cx="5834322" cy="5505730"/>
            <a:chOff x="0" y="0"/>
            <a:chExt cx="1536612" cy="14500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36612" cy="1450069"/>
            </a:xfrm>
            <a:custGeom>
              <a:avLst/>
              <a:gdLst/>
              <a:ahLst/>
              <a:cxnLst/>
              <a:rect r="r" b="b" t="t" l="l"/>
              <a:pathLst>
                <a:path h="1450069" w="1536612">
                  <a:moveTo>
                    <a:pt x="0" y="0"/>
                  </a:moveTo>
                  <a:lnTo>
                    <a:pt x="1536612" y="0"/>
                  </a:lnTo>
                  <a:lnTo>
                    <a:pt x="1536612" y="1450069"/>
                  </a:lnTo>
                  <a:lnTo>
                    <a:pt x="0" y="1450069"/>
                  </a:lnTo>
                  <a:close/>
                </a:path>
              </a:pathLst>
            </a:custGeom>
            <a:solidFill>
              <a:srgbClr val="E3DFD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536612" cy="1526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415917" y="174491"/>
            <a:ext cx="11638639" cy="9286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4499" spc="224">
                <a:solidFill>
                  <a:srgbClr val="FFFFFF"/>
                </a:solidFill>
                <a:latin typeface="Aileron Bold"/>
              </a:rPr>
              <a:t> </a:t>
            </a:r>
            <a:r>
              <a:rPr lang="en-US" sz="4499" spc="224">
                <a:solidFill>
                  <a:srgbClr val="FFFFFF"/>
                </a:solidFill>
                <a:latin typeface="Aileron"/>
              </a:rPr>
              <a:t>“Ali haverá pranto e ranger de dentes” (Mt 8.12; 22.13; 24.51; 25.30). Situação que indica, claramente, que as pessoas lançadas no inferno estarão conscientes. E, em terceiro, o inferno, assim como a vida eterna, será uma condição vivida para sempre por todos aqueles que forem lançados lá (Mt 25.41). </a:t>
            </a:r>
          </a:p>
          <a:p>
            <a:pPr algn="l">
              <a:lnSpc>
                <a:spcPts val="6749"/>
              </a:lnSpc>
              <a:spcBef>
                <a:spcPct val="0"/>
              </a:spcBef>
            </a:pPr>
            <a:r>
              <a:rPr lang="en-US" sz="4499" spc="224">
                <a:solidFill>
                  <a:srgbClr val="FFFFFF"/>
                </a:solidFill>
                <a:latin typeface="Aileron"/>
              </a:rPr>
              <a:t>Então, se o castigo é eterno, isso significa que está condicionado à existência do indivíduo (2Ts 1.9).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0105" y="4991100"/>
            <a:ext cx="5570733" cy="4654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1"/>
              </a:lnSpc>
            </a:pPr>
            <a:r>
              <a:rPr lang="en-US" sz="5034" spc="251">
                <a:solidFill>
                  <a:srgbClr val="000000"/>
                </a:solidFill>
                <a:latin typeface="Aileron Bold"/>
              </a:rPr>
              <a:t>E irão estes para o tormento eterno</a:t>
            </a:r>
          </a:p>
          <a:p>
            <a:pPr algn="ctr">
              <a:lnSpc>
                <a:spcPts val="7551"/>
              </a:lnSpc>
            </a:pPr>
            <a:r>
              <a:rPr lang="en-US" sz="5034" spc="251">
                <a:solidFill>
                  <a:srgbClr val="000000"/>
                </a:solidFill>
                <a:latin typeface="Aileron Bold"/>
              </a:rPr>
              <a:t>(25.46)</a:t>
            </a:r>
          </a:p>
          <a:p>
            <a:pPr algn="ctr">
              <a:lnSpc>
                <a:spcPts val="695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8311" y="4537180"/>
            <a:ext cx="5834322" cy="5505730"/>
            <a:chOff x="0" y="0"/>
            <a:chExt cx="1536612" cy="14500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36612" cy="1450069"/>
            </a:xfrm>
            <a:custGeom>
              <a:avLst/>
              <a:gdLst/>
              <a:ahLst/>
              <a:cxnLst/>
              <a:rect r="r" b="b" t="t" l="l"/>
              <a:pathLst>
                <a:path h="1450069" w="1536612">
                  <a:moveTo>
                    <a:pt x="0" y="0"/>
                  </a:moveTo>
                  <a:lnTo>
                    <a:pt x="1536612" y="0"/>
                  </a:lnTo>
                  <a:lnTo>
                    <a:pt x="1536612" y="1450069"/>
                  </a:lnTo>
                  <a:lnTo>
                    <a:pt x="0" y="1450069"/>
                  </a:lnTo>
                  <a:close/>
                </a:path>
              </a:pathLst>
            </a:custGeom>
            <a:solidFill>
              <a:srgbClr val="E3DFD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536612" cy="1526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094153" y="0"/>
            <a:ext cx="12153900" cy="10287000"/>
            <a:chOff x="0" y="0"/>
            <a:chExt cx="3201027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351784" y="-19051"/>
            <a:ext cx="11638639" cy="11079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9"/>
              </a:lnSpc>
            </a:pPr>
            <a:r>
              <a:rPr lang="en-US" sz="3899" spc="194">
                <a:solidFill>
                  <a:srgbClr val="FFFFFF"/>
                </a:solidFill>
                <a:latin typeface="Aileron"/>
              </a:rPr>
              <a:t>As pessoas não deixarão de existir ao serem lançadas no inferno, antes, hão de permanecer ali para sempre e em plena consciência, conforme dizem as Escrituras (Ap 19.20; 20.10). Jesus ensinou que o inferno é um lugar de chamas inextinguíveis (Mc 9.43-48). Essas chamas perpétuas não teriam nenhum sentido se os corpos lançados no inferno não tivessem almas para sofrer a punição. Segundo a Bíblia, as almas que forem para esse lugar de sofrimento não serão aniquiladas, mas viverão em tormentos para sempre (Mt 10.15; 11.21-24; 16.27; Lc 12.47,48; Hb 10.29; Ap 20.11-15; 21.8; 22.12,15).</a:t>
            </a:r>
          </a:p>
          <a:p>
            <a:pPr algn="l">
              <a:lnSpc>
                <a:spcPts val="6749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380105" y="4991100"/>
            <a:ext cx="5570733" cy="4654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1"/>
              </a:lnSpc>
            </a:pPr>
            <a:r>
              <a:rPr lang="en-US" sz="5034" spc="251">
                <a:solidFill>
                  <a:srgbClr val="000000"/>
                </a:solidFill>
                <a:latin typeface="Aileron Bold"/>
              </a:rPr>
              <a:t>E irão estes para o tormento eterno</a:t>
            </a:r>
          </a:p>
          <a:p>
            <a:pPr algn="ctr">
              <a:lnSpc>
                <a:spcPts val="7551"/>
              </a:lnSpc>
            </a:pPr>
            <a:r>
              <a:rPr lang="en-US" sz="5034" spc="251">
                <a:solidFill>
                  <a:srgbClr val="000000"/>
                </a:solidFill>
                <a:latin typeface="Aileron Bold"/>
              </a:rPr>
              <a:t>(25.46)</a:t>
            </a:r>
          </a:p>
          <a:p>
            <a:pPr algn="ctr">
              <a:lnSpc>
                <a:spcPts val="695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60152" y="575366"/>
            <a:ext cx="13190372" cy="3517036"/>
            <a:chOff x="0" y="0"/>
            <a:chExt cx="17587163" cy="468938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85725"/>
              <a:ext cx="17587163" cy="33904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36"/>
                </a:lnSpc>
              </a:pPr>
              <a:r>
                <a:rPr lang="en-US" sz="7890" spc="236">
                  <a:solidFill>
                    <a:srgbClr val="FFFFFF"/>
                  </a:solidFill>
                  <a:latin typeface="Aileron Ultra-Bold"/>
                </a:rPr>
                <a:t>Mateus 25.1-46</a:t>
              </a:r>
            </a:p>
            <a:p>
              <a:pPr algn="ctr" marL="0" indent="0" lvl="0">
                <a:lnSpc>
                  <a:spcPts val="10336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441457"/>
              <a:ext cx="17587163" cy="1247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978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767739" y="3820360"/>
            <a:ext cx="4784827" cy="5866105"/>
          </a:xfrm>
          <a:prstGeom prst="rect">
            <a:avLst/>
          </a:prstGeom>
          <a:solidFill>
            <a:srgbClr val="86EAE9"/>
          </a:solidFill>
        </p:spPr>
      </p:sp>
      <p:sp>
        <p:nvSpPr>
          <p:cNvPr name="AutoShape 6" id="6"/>
          <p:cNvSpPr/>
          <p:nvPr/>
        </p:nvSpPr>
        <p:spPr>
          <a:xfrm rot="0">
            <a:off x="767739" y="5571665"/>
            <a:ext cx="47848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name="TextBox 7" id="7"/>
          <p:cNvSpPr txBox="true"/>
          <p:nvPr/>
        </p:nvSpPr>
        <p:spPr>
          <a:xfrm rot="0">
            <a:off x="213250" y="4054301"/>
            <a:ext cx="6135540" cy="128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Vers. </a:t>
            </a:r>
          </a:p>
          <a:p>
            <a:pPr algn="ctr" marL="0" indent="0" lvl="0">
              <a:lnSpc>
                <a:spcPts val="5159"/>
              </a:lnSpc>
              <a:spcBef>
                <a:spcPct val="0"/>
              </a:spcBef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1,13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975613"/>
            <a:ext cx="4548105" cy="4370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parábola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das dez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virgens</a:t>
            </a:r>
          </a:p>
          <a:p>
            <a:pPr algn="ctr">
              <a:lnSpc>
                <a:spcPts val="3960"/>
              </a:lnSpc>
            </a:pPr>
          </a:p>
          <a:p>
            <a:pPr algn="ctr">
              <a:lnSpc>
                <a:spcPts val="3960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-2700000">
            <a:off x="2772590" y="4911320"/>
            <a:ext cx="960682" cy="994039"/>
            <a:chOff x="0" y="0"/>
            <a:chExt cx="12231782" cy="126565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231782" cy="12656502"/>
            </a:xfrm>
            <a:custGeom>
              <a:avLst/>
              <a:gdLst/>
              <a:ahLst/>
              <a:cxnLst/>
              <a:rect r="r" b="b" t="t" l="l"/>
              <a:pathLst>
                <a:path h="12656502" w="12231782">
                  <a:moveTo>
                    <a:pt x="12231782" y="12656502"/>
                  </a:moveTo>
                  <a:lnTo>
                    <a:pt x="0" y="12656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name="AutoShape 11" id="11"/>
          <p:cNvSpPr/>
          <p:nvPr/>
        </p:nvSpPr>
        <p:spPr>
          <a:xfrm rot="0">
            <a:off x="6630719" y="3820360"/>
            <a:ext cx="4784827" cy="5866105"/>
          </a:xfrm>
          <a:prstGeom prst="rect">
            <a:avLst/>
          </a:prstGeom>
          <a:solidFill>
            <a:srgbClr val="86EAE9"/>
          </a:solidFill>
        </p:spPr>
      </p:sp>
      <p:sp>
        <p:nvSpPr>
          <p:cNvPr name="AutoShape 12" id="12"/>
          <p:cNvSpPr/>
          <p:nvPr/>
        </p:nvSpPr>
        <p:spPr>
          <a:xfrm rot="0">
            <a:off x="6630719" y="5571665"/>
            <a:ext cx="47848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name="TextBox 13" id="13"/>
          <p:cNvSpPr txBox="true"/>
          <p:nvPr/>
        </p:nvSpPr>
        <p:spPr>
          <a:xfrm rot="0">
            <a:off x="6097963" y="4054301"/>
            <a:ext cx="6135540" cy="128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Vers. </a:t>
            </a:r>
          </a:p>
          <a:p>
            <a:pPr algn="ctr" marL="0" indent="0" lvl="0">
              <a:lnSpc>
                <a:spcPts val="5159"/>
              </a:lnSpc>
              <a:spcBef>
                <a:spcPct val="0"/>
              </a:spcBef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14-30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891680" y="5956563"/>
            <a:ext cx="4548105" cy="3471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parábola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dos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talentos</a:t>
            </a:r>
          </a:p>
        </p:txBody>
      </p:sp>
      <p:grpSp>
        <p:nvGrpSpPr>
          <p:cNvPr name="Group 15" id="15"/>
          <p:cNvGrpSpPr/>
          <p:nvPr/>
        </p:nvGrpSpPr>
        <p:grpSpPr>
          <a:xfrm rot="-2700000">
            <a:off x="8635570" y="4911320"/>
            <a:ext cx="960682" cy="994039"/>
            <a:chOff x="0" y="0"/>
            <a:chExt cx="12231782" cy="1265650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231782" cy="12656502"/>
            </a:xfrm>
            <a:custGeom>
              <a:avLst/>
              <a:gdLst/>
              <a:ahLst/>
              <a:cxnLst/>
              <a:rect r="r" b="b" t="t" l="l"/>
              <a:pathLst>
                <a:path h="12656502" w="12231782">
                  <a:moveTo>
                    <a:pt x="12231782" y="12656502"/>
                  </a:moveTo>
                  <a:lnTo>
                    <a:pt x="0" y="12656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60152" y="575366"/>
            <a:ext cx="13190372" cy="3517036"/>
            <a:chOff x="0" y="0"/>
            <a:chExt cx="17587163" cy="468938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85725"/>
              <a:ext cx="17587163" cy="33904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36"/>
                </a:lnSpc>
              </a:pPr>
              <a:r>
                <a:rPr lang="en-US" sz="7890" spc="236">
                  <a:solidFill>
                    <a:srgbClr val="FFFFFF"/>
                  </a:solidFill>
                  <a:latin typeface="Aileron Ultra-Bold"/>
                </a:rPr>
                <a:t>Mateus 25.1-46</a:t>
              </a:r>
            </a:p>
            <a:p>
              <a:pPr algn="ctr" marL="0" indent="0" lvl="0">
                <a:lnSpc>
                  <a:spcPts val="10336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441457"/>
              <a:ext cx="17587163" cy="1247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978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767739" y="3820360"/>
            <a:ext cx="4784827" cy="5866105"/>
          </a:xfrm>
          <a:prstGeom prst="rect">
            <a:avLst/>
          </a:prstGeom>
          <a:solidFill>
            <a:srgbClr val="86EAE9"/>
          </a:solidFill>
        </p:spPr>
      </p:sp>
      <p:sp>
        <p:nvSpPr>
          <p:cNvPr name="AutoShape 6" id="6"/>
          <p:cNvSpPr/>
          <p:nvPr/>
        </p:nvSpPr>
        <p:spPr>
          <a:xfrm rot="0">
            <a:off x="767739" y="5571665"/>
            <a:ext cx="47848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name="TextBox 7" id="7"/>
          <p:cNvSpPr txBox="true"/>
          <p:nvPr/>
        </p:nvSpPr>
        <p:spPr>
          <a:xfrm rot="0">
            <a:off x="213250" y="4054301"/>
            <a:ext cx="6135540" cy="128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Vers. </a:t>
            </a:r>
          </a:p>
          <a:p>
            <a:pPr algn="ctr" marL="0" indent="0" lvl="0">
              <a:lnSpc>
                <a:spcPts val="5159"/>
              </a:lnSpc>
              <a:spcBef>
                <a:spcPct val="0"/>
              </a:spcBef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1,13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975613"/>
            <a:ext cx="4548105" cy="4370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parábola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das dez </a:t>
            </a:r>
          </a:p>
          <a:p>
            <a:pPr algn="ctr">
              <a:lnSpc>
                <a:spcPts val="6685"/>
              </a:lnSpc>
            </a:pPr>
            <a:r>
              <a:rPr lang="en-US" sz="4457" spc="222">
                <a:solidFill>
                  <a:srgbClr val="191919"/>
                </a:solidFill>
                <a:latin typeface="Aileron Bold"/>
              </a:rPr>
              <a:t>virgens</a:t>
            </a:r>
          </a:p>
          <a:p>
            <a:pPr algn="ctr">
              <a:lnSpc>
                <a:spcPts val="3960"/>
              </a:lnSpc>
            </a:pPr>
          </a:p>
          <a:p>
            <a:pPr algn="ctr">
              <a:lnSpc>
                <a:spcPts val="3960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-2700000">
            <a:off x="2772590" y="4911320"/>
            <a:ext cx="960682" cy="994039"/>
            <a:chOff x="0" y="0"/>
            <a:chExt cx="12231782" cy="126565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231782" cy="12656502"/>
            </a:xfrm>
            <a:custGeom>
              <a:avLst/>
              <a:gdLst/>
              <a:ahLst/>
              <a:cxnLst/>
              <a:rect r="r" b="b" t="t" l="l"/>
              <a:pathLst>
                <a:path h="12656502" w="12231782">
                  <a:moveTo>
                    <a:pt x="12231782" y="12656502"/>
                  </a:moveTo>
                  <a:lnTo>
                    <a:pt x="0" y="12656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name="AutoShape 11" id="11"/>
          <p:cNvSpPr/>
          <p:nvPr/>
        </p:nvSpPr>
        <p:spPr>
          <a:xfrm rot="0">
            <a:off x="6630719" y="3820360"/>
            <a:ext cx="4784827" cy="5866105"/>
          </a:xfrm>
          <a:prstGeom prst="rect">
            <a:avLst/>
          </a:prstGeom>
          <a:solidFill>
            <a:srgbClr val="86EAE9"/>
          </a:solidFill>
        </p:spPr>
      </p:sp>
      <p:sp>
        <p:nvSpPr>
          <p:cNvPr name="AutoShape 12" id="12"/>
          <p:cNvSpPr/>
          <p:nvPr/>
        </p:nvSpPr>
        <p:spPr>
          <a:xfrm rot="0">
            <a:off x="6630719" y="5571665"/>
            <a:ext cx="47848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name="TextBox 13" id="13"/>
          <p:cNvSpPr txBox="true"/>
          <p:nvPr/>
        </p:nvSpPr>
        <p:spPr>
          <a:xfrm rot="0">
            <a:off x="6097963" y="4054301"/>
            <a:ext cx="6135540" cy="128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Vers. </a:t>
            </a:r>
          </a:p>
          <a:p>
            <a:pPr algn="ctr" marL="0" indent="0" lvl="0">
              <a:lnSpc>
                <a:spcPts val="5159"/>
              </a:lnSpc>
              <a:spcBef>
                <a:spcPct val="0"/>
              </a:spcBef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14-30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891680" y="5956563"/>
            <a:ext cx="4548105" cy="3471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parábola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dos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talentos</a:t>
            </a:r>
          </a:p>
        </p:txBody>
      </p:sp>
      <p:grpSp>
        <p:nvGrpSpPr>
          <p:cNvPr name="Group 15" id="15"/>
          <p:cNvGrpSpPr/>
          <p:nvPr/>
        </p:nvGrpSpPr>
        <p:grpSpPr>
          <a:xfrm rot="-2700000">
            <a:off x="8635570" y="4911320"/>
            <a:ext cx="960682" cy="994039"/>
            <a:chOff x="0" y="0"/>
            <a:chExt cx="12231782" cy="1265650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231782" cy="12656502"/>
            </a:xfrm>
            <a:custGeom>
              <a:avLst/>
              <a:gdLst/>
              <a:ahLst/>
              <a:cxnLst/>
              <a:rect r="r" b="b" t="t" l="l"/>
              <a:pathLst>
                <a:path h="12656502" w="12231782">
                  <a:moveTo>
                    <a:pt x="12231782" y="12656502"/>
                  </a:moveTo>
                  <a:lnTo>
                    <a:pt x="0" y="12656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name="AutoShape 17" id="17"/>
          <p:cNvSpPr/>
          <p:nvPr/>
        </p:nvSpPr>
        <p:spPr>
          <a:xfrm rot="0">
            <a:off x="12515467" y="3820360"/>
            <a:ext cx="4784827" cy="5866105"/>
          </a:xfrm>
          <a:prstGeom prst="rect">
            <a:avLst/>
          </a:prstGeom>
          <a:solidFill>
            <a:srgbClr val="86EAE9"/>
          </a:solidFill>
        </p:spPr>
      </p:sp>
      <p:sp>
        <p:nvSpPr>
          <p:cNvPr name="AutoShape 18" id="18"/>
          <p:cNvSpPr/>
          <p:nvPr/>
        </p:nvSpPr>
        <p:spPr>
          <a:xfrm rot="0">
            <a:off x="12515467" y="5571665"/>
            <a:ext cx="47848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name="TextBox 19" id="19"/>
          <p:cNvSpPr txBox="true"/>
          <p:nvPr/>
        </p:nvSpPr>
        <p:spPr>
          <a:xfrm rot="0">
            <a:off x="11982710" y="4054301"/>
            <a:ext cx="6135540" cy="128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Vers. </a:t>
            </a:r>
          </a:p>
          <a:p>
            <a:pPr algn="ctr" marL="0" indent="0" lvl="0">
              <a:lnSpc>
                <a:spcPts val="5159"/>
              </a:lnSpc>
              <a:spcBef>
                <a:spcPct val="0"/>
              </a:spcBef>
            </a:pPr>
            <a:r>
              <a:rPr lang="en-US" sz="3999" spc="155">
                <a:solidFill>
                  <a:srgbClr val="191919"/>
                </a:solidFill>
                <a:latin typeface="Aileron Bold"/>
              </a:rPr>
              <a:t>31-46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82810" y="6260137"/>
            <a:ext cx="4548105" cy="2594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O </a:t>
            </a:r>
          </a:p>
          <a:p>
            <a:pPr algn="ctr">
              <a:lnSpc>
                <a:spcPts val="6960"/>
              </a:lnSpc>
            </a:pPr>
            <a:r>
              <a:rPr lang="en-US" sz="4640" spc="232">
                <a:solidFill>
                  <a:srgbClr val="191919"/>
                </a:solidFill>
                <a:latin typeface="Aileron Bold"/>
              </a:rPr>
              <a:t>grande julgamento</a:t>
            </a:r>
          </a:p>
        </p:txBody>
      </p:sp>
      <p:grpSp>
        <p:nvGrpSpPr>
          <p:cNvPr name="Group 21" id="21"/>
          <p:cNvGrpSpPr/>
          <p:nvPr/>
        </p:nvGrpSpPr>
        <p:grpSpPr>
          <a:xfrm rot="-2700000">
            <a:off x="14520317" y="4911320"/>
            <a:ext cx="960682" cy="994039"/>
            <a:chOff x="0" y="0"/>
            <a:chExt cx="12231782" cy="1265650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231782" cy="12656502"/>
            </a:xfrm>
            <a:custGeom>
              <a:avLst/>
              <a:gdLst/>
              <a:ahLst/>
              <a:cxnLst/>
              <a:rect r="r" b="b" t="t" l="l"/>
              <a:pathLst>
                <a:path h="12656502" w="12231782">
                  <a:moveTo>
                    <a:pt x="12231782" y="12656502"/>
                  </a:moveTo>
                  <a:lnTo>
                    <a:pt x="0" y="12656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500752" y="3241302"/>
            <a:ext cx="751639" cy="982520"/>
            <a:chOff x="0" y="0"/>
            <a:chExt cx="197963" cy="25877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7963" cy="258771"/>
            </a:xfrm>
            <a:custGeom>
              <a:avLst/>
              <a:gdLst/>
              <a:ahLst/>
              <a:cxnLst/>
              <a:rect r="r" b="b" t="t" l="l"/>
              <a:pathLst>
                <a:path h="258771" w="197963">
                  <a:moveTo>
                    <a:pt x="0" y="0"/>
                  </a:moveTo>
                  <a:lnTo>
                    <a:pt x="197963" y="0"/>
                  </a:lnTo>
                  <a:lnTo>
                    <a:pt x="197963" y="258771"/>
                  </a:lnTo>
                  <a:lnTo>
                    <a:pt x="0" y="258771"/>
                  </a:lnTo>
                  <a:close/>
                </a:path>
              </a:pathLst>
            </a:custGeom>
            <a:solidFill>
              <a:srgbClr val="F8FAF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97963" cy="334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241319" y="0"/>
            <a:ext cx="12046681" cy="10287000"/>
            <a:chOff x="0" y="0"/>
            <a:chExt cx="3172788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72789" cy="2709333"/>
            </a:xfrm>
            <a:custGeom>
              <a:avLst/>
              <a:gdLst/>
              <a:ahLst/>
              <a:cxnLst/>
              <a:rect r="r" b="b" t="t" l="l"/>
              <a:pathLst>
                <a:path h="2709333" w="3172789">
                  <a:moveTo>
                    <a:pt x="0" y="0"/>
                  </a:moveTo>
                  <a:lnTo>
                    <a:pt x="3172789" y="0"/>
                  </a:lnTo>
                  <a:lnTo>
                    <a:pt x="3172789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172788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612087" y="348950"/>
            <a:ext cx="11305144" cy="9382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4999" spc="249">
                <a:solidFill>
                  <a:srgbClr val="FFFFFF"/>
                </a:solidFill>
                <a:latin typeface="Aileron Bold"/>
              </a:rPr>
              <a:t>1 — Então o Reino dos Céus será semelhante a dez virgens que, pegando as suas lamparinas, saíram a encontrar-se com o noivo.</a:t>
            </a:r>
          </a:p>
          <a:p>
            <a:pPr algn="l">
              <a:lnSpc>
                <a:spcPts val="7499"/>
              </a:lnSpc>
            </a:pPr>
            <a:r>
              <a:rPr lang="en-US" sz="4999" spc="249">
                <a:solidFill>
                  <a:srgbClr val="FFFFFF"/>
                </a:solidFill>
                <a:latin typeface="Aileron Bold"/>
              </a:rPr>
              <a:t>2 Cinco delas eram imprudentes, e cinco, prudentes.</a:t>
            </a:r>
          </a:p>
          <a:p>
            <a:pPr algn="l">
              <a:lnSpc>
                <a:spcPts val="7499"/>
              </a:lnSpc>
              <a:spcBef>
                <a:spcPct val="0"/>
              </a:spcBef>
            </a:pPr>
            <a:r>
              <a:rPr lang="en-US" sz="4999" spc="249">
                <a:solidFill>
                  <a:srgbClr val="FFFFFF"/>
                </a:solidFill>
                <a:latin typeface="Aileron Bold"/>
              </a:rPr>
              <a:t>3 As imprudentes, ao pegar as suas lamparinas, não levaram óleo consigo,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241319" y="0"/>
            <a:ext cx="12046681" cy="10287000"/>
            <a:chOff x="0" y="0"/>
            <a:chExt cx="3172788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72789" cy="2709333"/>
            </a:xfrm>
            <a:custGeom>
              <a:avLst/>
              <a:gdLst/>
              <a:ahLst/>
              <a:cxnLst/>
              <a:rect r="r" b="b" t="t" l="l"/>
              <a:pathLst>
                <a:path h="2709333" w="3172789">
                  <a:moveTo>
                    <a:pt x="0" y="0"/>
                  </a:moveTo>
                  <a:lnTo>
                    <a:pt x="3172789" y="0"/>
                  </a:lnTo>
                  <a:lnTo>
                    <a:pt x="3172789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172788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548557" y="381000"/>
            <a:ext cx="11432205" cy="939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50"/>
              </a:lnSpc>
            </a:pPr>
            <a:r>
              <a:rPr lang="en-US" sz="4500" spc="225">
                <a:solidFill>
                  <a:srgbClr val="FFFFFF"/>
                </a:solidFill>
                <a:latin typeface="Aileron Bold"/>
              </a:rPr>
              <a:t>4 mas as prudentes, além das lamparinas, levaram óleo nas vasilhas.</a:t>
            </a:r>
          </a:p>
          <a:p>
            <a:pPr algn="l">
              <a:lnSpc>
                <a:spcPts val="6750"/>
              </a:lnSpc>
            </a:pPr>
            <a:r>
              <a:rPr lang="en-US" sz="4500" spc="225">
                <a:solidFill>
                  <a:srgbClr val="FFFFFF"/>
                </a:solidFill>
                <a:latin typeface="Aileron Bold"/>
              </a:rPr>
              <a:t>5 E, como o noivo estava demorando, todas ficaram sonolentas e adormeceram.</a:t>
            </a:r>
          </a:p>
          <a:p>
            <a:pPr algn="l">
              <a:lnSpc>
                <a:spcPts val="6750"/>
              </a:lnSpc>
            </a:pPr>
            <a:r>
              <a:rPr lang="en-US" sz="4500" spc="225">
                <a:solidFill>
                  <a:srgbClr val="FFFFFF"/>
                </a:solidFill>
                <a:latin typeface="Aileron Bold"/>
              </a:rPr>
              <a:t>6 Mas, à meia-noite, ouviu-se um grito: "Eis o noivo! Saiam ao encontro dele!"</a:t>
            </a:r>
          </a:p>
          <a:p>
            <a:pPr algn="l">
              <a:lnSpc>
                <a:spcPts val="6750"/>
              </a:lnSpc>
            </a:pPr>
            <a:r>
              <a:rPr lang="en-US" sz="4500" spc="225">
                <a:solidFill>
                  <a:srgbClr val="FFFFFF"/>
                </a:solidFill>
                <a:latin typeface="Aileron Bold"/>
              </a:rPr>
              <a:t>7 — Então todas aquelas virgens se levantaram e prepararam as suas lamparinas.</a:t>
            </a:r>
          </a:p>
          <a:p>
            <a:pPr algn="l">
              <a:lnSpc>
                <a:spcPts val="67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134100" y="0"/>
            <a:ext cx="12153900" cy="10287000"/>
            <a:chOff x="0" y="0"/>
            <a:chExt cx="320102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102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01027">
                  <a:moveTo>
                    <a:pt x="0" y="0"/>
                  </a:moveTo>
                  <a:lnTo>
                    <a:pt x="3201027" y="0"/>
                  </a:lnTo>
                  <a:lnTo>
                    <a:pt x="32010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3201027" cy="278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789359" y="381000"/>
            <a:ext cx="11228184" cy="9904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4799" spc="239">
                <a:solidFill>
                  <a:srgbClr val="FFFFFF"/>
                </a:solidFill>
                <a:latin typeface="Aileron Bold"/>
              </a:rPr>
              <a:t>8 E as imprudentes disseram às prudentes: "Deem a nós um pouco do óleo que vocês trouxeram, porque as nossas lamparinas estão se apagando."</a:t>
            </a:r>
          </a:p>
          <a:p>
            <a:pPr algn="l">
              <a:lnSpc>
                <a:spcPts val="7199"/>
              </a:lnSpc>
            </a:pPr>
            <a:r>
              <a:rPr lang="en-US" sz="4799" spc="239">
                <a:solidFill>
                  <a:srgbClr val="FFFFFF"/>
                </a:solidFill>
                <a:latin typeface="Aileron Bold"/>
              </a:rPr>
              <a:t>9 Mas as prudentes responderam: "Não! Porque então vai faltar tanto para nós como para vocês! Vão aos que o vendem e comprem óleo para vocês."</a:t>
            </a:r>
          </a:p>
          <a:p>
            <a:pPr algn="l">
              <a:lnSpc>
                <a:spcPts val="71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DAGEut_SDfs</dc:identifier>
  <dcterms:modified xsi:type="dcterms:W3CDTF">2011-08-01T06:04:30Z</dcterms:modified>
  <cp:revision>1</cp:revision>
  <dc:title>Mateus_22.pptx</dc:title>
</cp:coreProperties>
</file>